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40" r:id="rId2"/>
    <p:sldId id="332" r:id="rId3"/>
    <p:sldId id="352" r:id="rId4"/>
    <p:sldId id="259" r:id="rId5"/>
    <p:sldId id="356" r:id="rId6"/>
    <p:sldId id="322" r:id="rId7"/>
    <p:sldId id="321" r:id="rId8"/>
    <p:sldId id="316" r:id="rId9"/>
    <p:sldId id="342" r:id="rId10"/>
    <p:sldId id="338" r:id="rId11"/>
    <p:sldId id="347" r:id="rId12"/>
    <p:sldId id="317" r:id="rId13"/>
    <p:sldId id="308" r:id="rId14"/>
    <p:sldId id="318" r:id="rId15"/>
    <p:sldId id="325" r:id="rId16"/>
    <p:sldId id="351" r:id="rId17"/>
    <p:sldId id="355" r:id="rId18"/>
    <p:sldId id="324" r:id="rId19"/>
    <p:sldId id="337" r:id="rId20"/>
    <p:sldId id="350" r:id="rId21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52">
          <p15:clr>
            <a:srgbClr val="A4A3A4"/>
          </p15:clr>
        </p15:guide>
        <p15:guide id="2" pos="1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86"/>
    <a:srgbClr val="1A396C"/>
    <a:srgbClr val="007BC2"/>
    <a:srgbClr val="70166A"/>
    <a:srgbClr val="E37416"/>
    <a:srgbClr val="F0A466"/>
    <a:srgbClr val="E9F6FD"/>
    <a:srgbClr val="D5E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2" autoAdjust="0"/>
    <p:restoredTop sz="94669" autoAdjust="0"/>
  </p:normalViewPr>
  <p:slideViewPr>
    <p:cSldViewPr>
      <p:cViewPr varScale="1">
        <p:scale>
          <a:sx n="112" d="100"/>
          <a:sy n="112" d="100"/>
        </p:scale>
        <p:origin x="102" y="462"/>
      </p:cViewPr>
      <p:guideLst>
        <p:guide orient="horz" pos="1552"/>
        <p:guide pos="1882"/>
      </p:guideLst>
    </p:cSldViewPr>
  </p:slideViewPr>
  <p:outlineViewPr>
    <p:cViewPr>
      <p:scale>
        <a:sx n="33" d="100"/>
        <a:sy n="33" d="100"/>
      </p:scale>
      <p:origin x="0" y="24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F36736-AD9C-45DB-A3AD-67B2323B5A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5F9A4B0-3D80-4DEA-B810-560D181688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F9A4B0-3D80-4DEA-B810-560D181688A3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/>
          </a:p>
        </p:txBody>
      </p:sp>
      <p:sp>
        <p:nvSpPr>
          <p:cNvPr id="17412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523FA2-3397-41C3-9E83-394D33EF992C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F9A4B0-3D80-4DEA-B810-560D181688A3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1220788"/>
            <a:ext cx="9144000" cy="2430462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/>
              <a:t> </a:t>
            </a:r>
            <a:endParaRPr lang="ru-RU" altLang="ru-RU"/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1222375"/>
            <a:ext cx="9144000" cy="2646363"/>
          </a:xfrm>
          <a:prstGeom prst="rect">
            <a:avLst/>
          </a:prstGeom>
          <a:pattFill prst="ltDnDiag">
            <a:fgClr>
              <a:srgbClr val="71C4F0">
                <a:alpha val="45097"/>
              </a:srgbClr>
            </a:fgClr>
            <a:bgClr>
              <a:schemeClr val="bg1">
                <a:alpha val="45097"/>
              </a:schemeClr>
            </a:bgClr>
          </a:patt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/>
              <a:t> </a:t>
            </a:r>
            <a:endParaRPr lang="ru-RU" altLang="ru-RU"/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1112838"/>
            <a:ext cx="9144000" cy="109537"/>
          </a:xfrm>
          <a:prstGeom prst="rect">
            <a:avLst/>
          </a:prstGeom>
          <a:solidFill>
            <a:srgbClr val="244E93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3867150"/>
            <a:ext cx="9144000" cy="107950"/>
          </a:xfrm>
          <a:prstGeom prst="rect">
            <a:avLst/>
          </a:prstGeom>
          <a:solidFill>
            <a:srgbClr val="244E93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8" name="Line 12"/>
          <p:cNvSpPr>
            <a:spLocks noChangeShapeType="1"/>
          </p:cNvSpPr>
          <p:nvPr userDrawn="1"/>
        </p:nvSpPr>
        <p:spPr bwMode="auto">
          <a:xfrm flipV="1">
            <a:off x="755650" y="1816100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" name="Picture 25" descr="GEARS4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195263"/>
            <a:ext cx="1017587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rabot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895600"/>
            <a:ext cx="1800225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0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827088" y="3975100"/>
            <a:ext cx="1081087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1" y="1924050"/>
            <a:ext cx="7667625" cy="809625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2895600"/>
            <a:ext cx="6121400" cy="809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4624388"/>
            <a:ext cx="21336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0754"/>
            <a:ext cx="2057400" cy="42838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0754"/>
            <a:ext cx="6019800" cy="428386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6"/>
          <p:cNvSpPr>
            <a:spLocks noChangeArrowheads="1"/>
          </p:cNvSpPr>
          <p:nvPr/>
        </p:nvSpPr>
        <p:spPr bwMode="auto">
          <a:xfrm flipH="1">
            <a:off x="2087563" y="4840288"/>
            <a:ext cx="6948487" cy="269875"/>
          </a:xfrm>
          <a:prstGeom prst="rect">
            <a:avLst/>
          </a:prstGeom>
          <a:solidFill>
            <a:srgbClr val="007BC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1027" name="Line 48"/>
          <p:cNvSpPr>
            <a:spLocks noChangeShapeType="1"/>
          </p:cNvSpPr>
          <p:nvPr/>
        </p:nvSpPr>
        <p:spPr bwMode="auto">
          <a:xfrm rot="5400000" flipH="1">
            <a:off x="1773237" y="4975226"/>
            <a:ext cx="269875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" name="Rectangle 57"/>
          <p:cNvSpPr>
            <a:spLocks noChangeArrowheads="1"/>
          </p:cNvSpPr>
          <p:nvPr/>
        </p:nvSpPr>
        <p:spPr bwMode="auto">
          <a:xfrm flipH="1">
            <a:off x="2051050" y="4840288"/>
            <a:ext cx="71438" cy="269875"/>
          </a:xfrm>
          <a:prstGeom prst="rect">
            <a:avLst/>
          </a:prstGeom>
          <a:solidFill>
            <a:srgbClr val="E37416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1029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11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Презентация</a:t>
            </a:r>
          </a:p>
        </p:txBody>
      </p:sp>
      <p:sp>
        <p:nvSpPr>
          <p:cNvPr id="1030" name="Rectangle 55"/>
          <p:cNvSpPr>
            <a:spLocks noChangeArrowheads="1"/>
          </p:cNvSpPr>
          <p:nvPr/>
        </p:nvSpPr>
        <p:spPr bwMode="auto">
          <a:xfrm>
            <a:off x="1588" y="141288"/>
            <a:ext cx="9142412" cy="5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1031" name="Line 129"/>
          <p:cNvSpPr>
            <a:spLocks noChangeShapeType="1"/>
          </p:cNvSpPr>
          <p:nvPr/>
        </p:nvSpPr>
        <p:spPr bwMode="auto">
          <a:xfrm rot="5400000" flipH="1">
            <a:off x="-26988" y="4975226"/>
            <a:ext cx="269875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" name="Rectangle 54"/>
          <p:cNvSpPr>
            <a:spLocks noChangeArrowheads="1"/>
          </p:cNvSpPr>
          <p:nvPr/>
        </p:nvSpPr>
        <p:spPr bwMode="auto">
          <a:xfrm>
            <a:off x="107950" y="230188"/>
            <a:ext cx="8567738" cy="73025"/>
          </a:xfrm>
          <a:prstGeom prst="rect">
            <a:avLst/>
          </a:prstGeom>
          <a:solidFill>
            <a:srgbClr val="007BC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1033" name="Line 131"/>
          <p:cNvSpPr>
            <a:spLocks noChangeShapeType="1"/>
          </p:cNvSpPr>
          <p:nvPr/>
        </p:nvSpPr>
        <p:spPr bwMode="auto">
          <a:xfrm flipH="1">
            <a:off x="107950" y="195263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34" name="Picture 132" descr="rabot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0"/>
            <a:ext cx="1225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47863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</p:sldLayoutIdLst>
  <p:transition spd="med">
    <p:checke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&#1055;&#1077;&#1088;&#1089;&#1087;&#1077;&#1082;&#1090;&#1080;&#1074;&#1085;&#1086;&#1077;%20&#1087;&#1083;&#1072;&#1085;&#1080;&#1088;&#1086;&#1074;&#1072;&#1085;&#1080;&#1077;%20-%20&#1087;&#1086;&#1076;&#1075;&#1086;&#1090;&#1086;&#1074;&#1080;&#1090;&#1077;&#1083;&#1100;&#1085;&#1072;&#1103;%20&#1075;&#1088;&#1091;&#1087;&#1087;&#1072;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71450"/>
            <a:ext cx="8354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Воротынский детский сад №4 «Солнышко»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1923678"/>
            <a:ext cx="6705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на тему: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финансовая грамотность для детей дошкольного возраста»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1" y="4286250"/>
            <a:ext cx="617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Ежова Марина Евгеньевна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867894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расширять представления о профессиях работников аптеки: фармацевт делает лекарства, кассир – продавец продает их; зав. аптекой заказывает нужные травы и другие препараты для изготовления лекарств; уметь распределять роли, избегая конфликты; уметь одновременно и одинаково, последовательно осуществлять игровые действия, согласовывать их.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5696" y="411510"/>
            <a:ext cx="616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Сюжетно-ролевая игра 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«Аптека»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" name="Рисунок 3" descr="C:\Users\Пользователь.LAPTOP-R93OLPUF\Desktop\Новая папка (4)\20211116_160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75263" y="1295879"/>
            <a:ext cx="2808312" cy="2479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Пользователь.LAPTOP-R93OLPUF\Desktop\Новая папка (4)\20211116_1559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03848" y="1275606"/>
            <a:ext cx="2808312" cy="2520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Пользователь.LAPTOP-R93OLPUF\Desktop\Новая папка (4)\20211116_1555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012160" y="1275606"/>
            <a:ext cx="2808312" cy="2520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s://s1.slide-share.ru/s_slide/f4a4ac4698b7ce1de16e1424a7fb87e9/d276275f-cc6d-4e9c-bdbf-f1d0d53437e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s://s1.slide-share.ru/s_slide/f4a4ac4698b7ce1de16e1424a7fb87e9/d276275f-cc6d-4e9c-bdbf-f1d0d53437e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s://s1.slide-share.ru/s_slide/f4a4ac4698b7ce1de16e1424a7fb87e9/d276275f-cc6d-4e9c-bdbf-f1d0d53437e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https://s1.slide-share.ru/s_slide/f4a4ac4698b7ce1de16e1424a7fb87e9/d276275f-cc6d-4e9c-bdbf-f1d0d53437e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4" name="AutoShape 10" descr="https://s1.slide-share.ru/s_slide/ebd22d7fdb342350d5c5d03c18b80a30/892458ca-176f-4ed6-aa57-cda4f502191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6" name="AutoShape 12" descr="https://s1.slide-share.ru/s_slide/ebd22d7fdb342350d5c5d03c18b80a30/892458ca-176f-4ed6-aa57-cda4f502191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8" name="AutoShape 14" descr="https://s1.slide-share.ru/s_slide/ebd22d7fdb342350d5c5d03c18b80a30/892458ca-176f-4ed6-aa57-cda4f502191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36986" y="267494"/>
            <a:ext cx="5903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с миром экономики</a:t>
            </a:r>
          </a:p>
          <a:p>
            <a:pPr algn="ctr"/>
            <a:endParaRPr lang="ru-RU" sz="2800" dirty="0"/>
          </a:p>
        </p:txBody>
      </p:sp>
      <p:pic>
        <p:nvPicPr>
          <p:cNvPr id="14" name="Рисунок 13" descr="C:\Users\Пользователь.LAPTOP-R93OLPUF\Desktop\Новая папка (4)\20211116_1610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3548" y="1311610"/>
            <a:ext cx="259228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Пользователь.LAPTOP-R93OLPUF\Desktop\Новая папка (4)\20211116_1610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75856" y="1275606"/>
            <a:ext cx="259228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Users\Пользователь.LAPTOP-R93OLPUF\Desktop\Новая папка (4)\20211116_1609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120172" y="1311610"/>
            <a:ext cx="259228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1691680" y="77155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Сюжетно-ролевая игра «Книжный магазин»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7976" y="423631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060376" y="438871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79512" y="3795886"/>
            <a:ext cx="88569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формировать социальный опыт детей средствами игровой деятельности. Закреплять представления детей о специфике профессии продавца и ее особенностях. Продолжать учить детей распределять роли и действовать согласно принятой на себя роли, развивать сюжет. Продолжать учить действовать в воображаемых ситуациях, использовать различные предметы-заместители, деньги.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1475656" y="267495"/>
            <a:ext cx="676875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с миром экономики</a:t>
            </a:r>
          </a:p>
          <a:p>
            <a:pPr algn="ctr" eaLnBrk="1" hangingPunct="1"/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</p:txBody>
      </p: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179512" y="1059581"/>
            <a:ext cx="87129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Дидактические игры включают в себя познавательное и воспитательное содержание, </a:t>
            </a:r>
          </a:p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что позволяет решать задачи по формированию у дошкольников основ финансовой </a:t>
            </a:r>
          </a:p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грамотности.</a:t>
            </a:r>
          </a:p>
        </p:txBody>
      </p:sp>
      <p:pic>
        <p:nvPicPr>
          <p:cNvPr id="9220" name="Picture 5" descr="C:\Users\оля\Desktop\39f681c13a28fb579bdde5fd738b17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291830"/>
            <a:ext cx="216024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C:\Users\оля\Desktop\1019176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35846"/>
            <a:ext cx="2232248" cy="170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C:\Users\оля\Desktop\data-700-s6577-1024x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79662"/>
            <a:ext cx="2232248" cy="163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9" descr="C:\Users\оля\Desktop\2392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635646"/>
            <a:ext cx="2232248" cy="158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635646"/>
            <a:ext cx="288032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 bwMode="auto">
          <a:xfrm>
            <a:off x="0" y="915566"/>
            <a:ext cx="5436096" cy="166570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Театрализованные мини-постановки имеют особое значение для социализации и развития дошкольника.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Эта форма может успешно использоваться для закрепления пройденных понятий: работать и зарабатывать деньги, желания и потребности, расходовать и экономить, копить, сберегать и занимать в долг и прочее. 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261058" y="195487"/>
            <a:ext cx="46309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с миром экономики</a:t>
            </a:r>
          </a:p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Театрализованные мини-постановки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39952" y="3579862"/>
            <a:ext cx="50973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детей в театрализованных постановках</a:t>
            </a:r>
          </a:p>
          <a:p>
            <a:pPr algn="just">
              <a:defRPr/>
            </a:pPr>
            <a:r>
              <a:rPr lang="ru-RU" altLang="ru-RU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осуществлять образование и развитие </a:t>
            </a:r>
          </a:p>
          <a:p>
            <a:pPr algn="just">
              <a:defRPr/>
            </a:pPr>
            <a:r>
              <a:rPr lang="ru-RU" altLang="ru-RU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направлениям: социально-</a:t>
            </a:r>
          </a:p>
          <a:p>
            <a:pPr algn="just">
              <a:defRPr/>
            </a:pPr>
            <a:r>
              <a:rPr lang="ru-RU" altLang="ru-RU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коммуникативное, познавательное, речевое, </a:t>
            </a:r>
          </a:p>
          <a:p>
            <a:pPr algn="just">
              <a:defRPr/>
            </a:pPr>
            <a:r>
              <a:rPr lang="ru-RU" altLang="ru-RU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и физическое.</a:t>
            </a:r>
          </a:p>
        </p:txBody>
      </p:sp>
      <p:pic>
        <p:nvPicPr>
          <p:cNvPr id="8" name="Объект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43758"/>
            <a:ext cx="367240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915566"/>
            <a:ext cx="3425091" cy="2230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076056" y="307580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теневой театр </a:t>
            </a:r>
          </a:p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Сказка «Как мужик корову продавал»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1331640" y="268288"/>
            <a:ext cx="679870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с миром экономики</a:t>
            </a:r>
          </a:p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Игровые образовательные ситуации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99542"/>
            <a:ext cx="45365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ru-RU" alt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>
              <a:defRPr/>
            </a:pPr>
            <a:endParaRPr lang="ru-RU" altLang="ru-RU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1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технология лучше других методов учит решать возникающие проблемы с учетом конкретных условий и фактической финансовой информации.</a:t>
            </a:r>
          </a:p>
          <a:p>
            <a:pPr algn="just">
              <a:defRPr/>
            </a:pPr>
            <a:r>
              <a:rPr lang="ru-RU" altLang="ru-RU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Развитие дошкольника предполагает организацию включения его в череду разнообразных, меняющихся ситуаций, которые позволяют узнавать что-то новое о людях, семье, обществе, мире экономики и финансов.</a:t>
            </a:r>
          </a:p>
          <a:p>
            <a:pPr algn="just">
              <a:defRPr/>
            </a:pPr>
            <a:r>
              <a:rPr lang="ru-RU" altLang="ru-RU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Ребенок учится предвидеть последствия собственного поведения, анализировать причины того или иного развития событий. </a:t>
            </a:r>
          </a:p>
          <a:p>
            <a:pPr algn="just">
              <a:defRPr/>
            </a:pPr>
            <a:r>
              <a:rPr lang="ru-RU" altLang="ru-RU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Усложняясь, такие ситуации, как правило, позволяют активизировать у ребенка познавательный интерес, а также сформировать определенный опыт.</a:t>
            </a:r>
          </a:p>
          <a:p>
            <a:pPr algn="just">
              <a:defRPr/>
            </a:pPr>
            <a:endParaRPr lang="ru-RU" altLang="ru-RU" sz="1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1" y="771550"/>
            <a:ext cx="6984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altLang="ru-RU" kern="0" dirty="0">
              <a:solidFill>
                <a:srgbClr val="1A39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kern="0" dirty="0">
                <a:solidFill>
                  <a:srgbClr val="1A39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(обучение на примере разбора конкретной ситуации)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 descr="https://ds04.infourok.ru/uploads/ex/1305/001792a4-8080fa18/img7.jpg"/>
          <p:cNvPicPr>
            <a:picLocks noChangeAspect="1" noChangeArrowheads="1"/>
          </p:cNvPicPr>
          <p:nvPr/>
        </p:nvPicPr>
        <p:blipFill>
          <a:blip r:embed="rId2" cstate="print"/>
          <a:srcRect l="56471" t="40087" r="2353" b="6145"/>
          <a:stretch>
            <a:fillRect/>
          </a:stretch>
        </p:blipFill>
        <p:spPr bwMode="auto">
          <a:xfrm>
            <a:off x="5076056" y="1563638"/>
            <a:ext cx="3456384" cy="33123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339502"/>
            <a:ext cx="6912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с миром экономики</a:t>
            </a:r>
          </a:p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Пословицы и поговорки об экономическом поведении</a:t>
            </a:r>
          </a:p>
        </p:txBody>
      </p:sp>
      <p:pic>
        <p:nvPicPr>
          <p:cNvPr id="6" name="Picture 2" descr="https://xn--j1ahfl.xn--p1ai/data/ppt_to_html/u219022/p124325/img15.jpg"/>
          <p:cNvPicPr>
            <a:picLocks noChangeAspect="1" noChangeArrowheads="1"/>
          </p:cNvPicPr>
          <p:nvPr/>
        </p:nvPicPr>
        <p:blipFill>
          <a:blip r:embed="rId3" cstate="print"/>
          <a:srcRect l="4326" t="17800" r="4326" b="9401"/>
          <a:stretch>
            <a:fillRect/>
          </a:stretch>
        </p:blipFill>
        <p:spPr bwMode="auto">
          <a:xfrm>
            <a:off x="6012160" y="1203598"/>
            <a:ext cx="3024336" cy="3600400"/>
          </a:xfrm>
          <a:prstGeom prst="rect">
            <a:avLst/>
          </a:prstGeom>
          <a:noFill/>
        </p:spPr>
      </p:pic>
      <p:pic>
        <p:nvPicPr>
          <p:cNvPr id="7" name="Рисунок 6" descr="https://static-ru.insales.ru/images/products/1/5075/231396307/%D0%968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31591"/>
            <a:ext cx="2880320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ds04.infourok.ru/uploads/ex/0b32/000ffd39-56d3b776/img16.jpg"/>
          <p:cNvPicPr/>
          <p:nvPr/>
        </p:nvPicPr>
        <p:blipFill>
          <a:blip r:embed="rId5" cstate="print"/>
          <a:srcRect l="1592" t="11864" r="1911" b="3390"/>
          <a:stretch>
            <a:fillRect/>
          </a:stretch>
        </p:blipFill>
        <p:spPr bwMode="auto">
          <a:xfrm>
            <a:off x="3059832" y="1131590"/>
            <a:ext cx="288607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ds05.infourok.ru/uploads/ex/09a8/000f114f-e198e297/img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3075806"/>
            <a:ext cx="288032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theslide.ru/img/thumbs/1ca21adf46408a718d3431598656e640-800x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3075806"/>
            <a:ext cx="288032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s://s1.slide-share.ru/s_slide/f4a4ac4698b7ce1de16e1424a7fb87e9/d276275f-cc6d-4e9c-bdbf-f1d0d53437e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s://s1.slide-share.ru/s_slide/f4a4ac4698b7ce1de16e1424a7fb87e9/d276275f-cc6d-4e9c-bdbf-f1d0d53437e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s://s1.slide-share.ru/s_slide/f4a4ac4698b7ce1de16e1424a7fb87e9/d276275f-cc6d-4e9c-bdbf-f1d0d53437e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https://s1.slide-share.ru/s_slide/f4a4ac4698b7ce1de16e1424a7fb87e9/d276275f-cc6d-4e9c-bdbf-f1d0d53437e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6" name="Picture 2" descr="https://cdn1.ozone.ru/multimedia/1014057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15566"/>
            <a:ext cx="1728192" cy="1931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https://pbs.twimg.com/media/EWwVCvyWkAI5soJ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987574"/>
            <a:ext cx="172819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0" name="Picture 6" descr="https://cdn1.ozone.ru/s3/multimedia-l/60534917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87574"/>
            <a:ext cx="172819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6" name="Picture 12" descr="https://russkajakniga.ee/wp-content/uploads/2020/03/Zolotoj-klyuchik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987574"/>
            <a:ext cx="1728192" cy="1944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000" name="Picture 16" descr="https://fodar.ru/upload/iblock/79a/79a14fbebcbf5447d81ae733d91f67c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003798"/>
            <a:ext cx="1728192" cy="192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002" name="Picture 18" descr="https://im0-tub-ru.yandex.net/i?id=3528440530b1836c57e2a617dcb6b3a6-l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3075806"/>
            <a:ext cx="1728192" cy="1944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004" name="Picture 20" descr="https://wcbook.ru/data/book/44/4463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3075806"/>
            <a:ext cx="172819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006" name="Picture 22" descr="https://illustrators.ru/uploads/illustration/image/438142/main_438142_origina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3075806"/>
            <a:ext cx="1728192" cy="1944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1475656" y="195486"/>
            <a:ext cx="69127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с миром экономики</a:t>
            </a:r>
          </a:p>
          <a:p>
            <a:pPr algn="ctr"/>
            <a:r>
              <a:rPr lang="ru-RU" dirty="0"/>
              <a:t>              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7704" y="62753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s://s1.slide-share.ru/s_slide/f4a4ac4698b7ce1de16e1424a7fb87e9/d276275f-cc6d-4e9c-bdbf-f1d0d53437e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s://s1.slide-share.ru/s_slide/f4a4ac4698b7ce1de16e1424a7fb87e9/d276275f-cc6d-4e9c-bdbf-f1d0d53437e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s://s1.slide-share.ru/s_slide/f4a4ac4698b7ce1de16e1424a7fb87e9/d276275f-cc6d-4e9c-bdbf-f1d0d53437e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https://s1.slide-share.ru/s_slide/f4a4ac4698b7ce1de16e1424a7fb87e9/d276275f-cc6d-4e9c-bdbf-f1d0d53437e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03648" y="33950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 по вопросам экономического воспитания дошкольников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142810"/>
              </p:ext>
            </p:extLst>
          </p:nvPr>
        </p:nvGraphicFramePr>
        <p:xfrm>
          <a:off x="1691680" y="977191"/>
          <a:ext cx="5904656" cy="39781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42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Направления взаимодействия с родителями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работы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53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Информационное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Тематические стенды </a:t>
                      </a:r>
                    </a:p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Использование интернет - ресурсов  </a:t>
                      </a:r>
                    </a:p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Создание интернет -группы по взаимодействию </a:t>
                      </a:r>
                    </a:p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Онлайн - консультации </a:t>
                      </a:r>
                    </a:p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Создание библиотеки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17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Познавательное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Создание предметно-пространственной среды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Семейные проекты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Папки-передвижки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Театрализованные постановки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726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Досуговое 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Праздники</a:t>
                      </a:r>
                    </a:p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Выставки</a:t>
                      </a:r>
                    </a:p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Ярмарки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917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Аналитическое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Анкетирование</a:t>
                      </a:r>
                    </a:p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Тестирование</a:t>
                      </a:r>
                    </a:p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Личные беседы</a:t>
                      </a:r>
                    </a:p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Родительская почта</a:t>
                      </a:r>
                    </a:p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Анализ мнений и запросов родителей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1259633" y="267495"/>
            <a:ext cx="78843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Основы финансовой грамотности</a:t>
            </a:r>
          </a:p>
          <a:p>
            <a:r>
              <a:rPr lang="ru-RU" alt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должны понять, что…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07504" y="987574"/>
            <a:ext cx="8928992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282575"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altLang="ru-RU" sz="1600" b="1" i="1" dirty="0">
                <a:latin typeface="Times New Roman" pitchFamily="18" charset="0"/>
                <a:cs typeface="Times New Roman" pitchFamily="18" charset="0"/>
              </a:rPr>
              <a:t>Деньги не появляются сами собой, а зарабатываются.</a:t>
            </a:r>
          </a:p>
          <a:p>
            <a:pPr marL="365125" indent="-282575"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altLang="ru-RU" sz="1600" b="1" i="1" dirty="0">
                <a:latin typeface="Times New Roman" pitchFamily="18" charset="0"/>
                <a:cs typeface="Times New Roman" pitchFamily="18" charset="0"/>
              </a:rPr>
              <a:t>Сначала зарабатываем – потом тратим: соответственно, чем больше зарабатываешь и разумнее тратишь, тем больше можешь купить.</a:t>
            </a:r>
          </a:p>
          <a:p>
            <a:pPr marL="365125" indent="-282575"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altLang="ru-RU" sz="1600" b="1" i="1" dirty="0">
                <a:latin typeface="Times New Roman" pitchFamily="18" charset="0"/>
                <a:cs typeface="Times New Roman" pitchFamily="18" charset="0"/>
              </a:rPr>
              <a:t>Стоимость товара зависит от его качества, нужности и от того, насколько сложно его произвести .</a:t>
            </a:r>
          </a:p>
          <a:p>
            <a:pPr marL="365125" indent="-282575"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altLang="ru-RU" sz="1600" b="1" i="1" dirty="0">
                <a:latin typeface="Times New Roman" pitchFamily="18" charset="0"/>
                <a:cs typeface="Times New Roman" pitchFamily="18" charset="0"/>
              </a:rPr>
              <a:t>Деньги любят счет (дети должны уметь считать деньги, например, сдачу в магазине, деньги, которые они могут потратить в магазине).</a:t>
            </a:r>
          </a:p>
          <a:p>
            <a:pPr marL="365125" indent="-282575"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altLang="ru-RU" sz="1600" b="1" i="1" dirty="0">
                <a:latin typeface="Times New Roman" pitchFamily="18" charset="0"/>
                <a:cs typeface="Times New Roman" pitchFamily="18" charset="0"/>
              </a:rPr>
              <a:t>Финансы нужно планировать (приучаем вести учет доходов и расходов в краткосрочном периоде).</a:t>
            </a:r>
          </a:p>
          <a:p>
            <a:pPr marL="365125" indent="-282575"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altLang="ru-RU" sz="1600" b="1" i="1" dirty="0">
                <a:latin typeface="Times New Roman" pitchFamily="18" charset="0"/>
                <a:cs typeface="Times New Roman" pitchFamily="18" charset="0"/>
              </a:rPr>
              <a:t>Твои деньги бывают объектом чужого интереса (дети должны знать элементарные правила финансовой безопасности).</a:t>
            </a:r>
          </a:p>
          <a:p>
            <a:pPr marL="365125" indent="-282575"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altLang="ru-RU" sz="1600" b="1" i="1" dirty="0">
                <a:latin typeface="Times New Roman" pitchFamily="18" charset="0"/>
                <a:cs typeface="Times New Roman" pitchFamily="18" charset="0"/>
              </a:rPr>
              <a:t>Не все продается и покупается (дети должны понимать, что главные ценности – жизнь, отношения, радость близких людей – за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деньги не купишь).</a:t>
            </a:r>
          </a:p>
          <a:p>
            <a:pPr marL="365125" indent="-282575"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altLang="ru-RU" sz="1600" b="1" i="1" dirty="0">
                <a:latin typeface="Times New Roman" pitchFamily="18" charset="0"/>
                <a:cs typeface="Times New Roman" pitchFamily="18" charset="0"/>
              </a:rPr>
              <a:t>Финансы – это интересно и увлекательно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411510"/>
            <a:ext cx="6980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Компетенции финансовой грамотности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131590"/>
            <a:ext cx="525658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Сегодня все больше людей, понимающих, что владеть основами финансовой грамоты не просто полезно, но и жизненно необходимо. Современный человек должен уметь разбираться в различных финансовых услугах.</a:t>
            </a:r>
          </a:p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  Важно не только давать знания и навыки, но и понимание того, где можно применять аспекты финансовой грамотности в жизни. В настоящее время дети рано начинают участвовать в «финансовой жизни» семьи: ходят за покупками в магазин с родителями, видят, как взрослые пользуются банкоматами и терминалами, овладевая таким образом экономической информацией на бытовом уровне. Таким образом, освоение финансовой грамотности в дошкольном детстве – это объективная реальность нашего времени.</a:t>
            </a:r>
          </a:p>
          <a:p>
            <a:pPr algn="just"/>
            <a:endParaRPr lang="ru-RU" sz="1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thumbs.dreamstime.com/z/young-girl-child-to-withdraw-money-atm-sberbank-anapa-russia-september-69428996.jpg"/>
          <p:cNvPicPr/>
          <p:nvPr/>
        </p:nvPicPr>
        <p:blipFill>
          <a:blip r:embed="rId2" cstate="print"/>
          <a:srcRect t="12850" r="13074" b="8657"/>
          <a:stretch>
            <a:fillRect/>
          </a:stretch>
        </p:blipFill>
        <p:spPr bwMode="auto">
          <a:xfrm>
            <a:off x="6084168" y="1059582"/>
            <a:ext cx="26642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vdecret.com/wp-content/uploads/649ed0569264962e8418a7b50d2aa3e8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931790"/>
            <a:ext cx="2696379" cy="179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571750"/>
            <a:ext cx="3631936" cy="243247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099" name="TextBox 7"/>
          <p:cNvSpPr txBox="1">
            <a:spLocks noChangeArrowheads="1"/>
          </p:cNvSpPr>
          <p:nvPr/>
        </p:nvSpPr>
        <p:spPr bwMode="auto">
          <a:xfrm>
            <a:off x="755576" y="1275606"/>
            <a:ext cx="76328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Современная жизнь диктует свои стандарты: в условиях рыночной экономики человеку в любом возрасте, чтобы быть успешным, необходимо быть финансово грамотным. Поэтому обучение основам экономических знаний необходимо начинать уже в детском саду, ведь представления о деньгах и их применении начинают формироваться в дошкольном возрасте.</a:t>
            </a:r>
            <a:r>
              <a:rPr lang="ru-RU" sz="1600" dirty="0"/>
              <a:t> </a:t>
            </a:r>
            <a:br>
              <a:rPr lang="ru-RU" sz="1600" dirty="0"/>
            </a:br>
            <a:endParaRPr lang="ru-RU" alt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99742"/>
            <a:ext cx="374441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552" y="339502"/>
            <a:ext cx="86044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включения основ экономического воспитания в образовательную деятельность на уровне дошкольного образования.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s://s1.slide-share.ru/s_slide/f4a4ac4698b7ce1de16e1424a7fb87e9/d276275f-cc6d-4e9c-bdbf-f1d0d53437e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s://s1.slide-share.ru/s_slide/f4a4ac4698b7ce1de16e1424a7fb87e9/d276275f-cc6d-4e9c-bdbf-f1d0d53437e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s://s1.slide-share.ru/s_slide/f4a4ac4698b7ce1de16e1424a7fb87e9/d276275f-cc6d-4e9c-bdbf-f1d0d53437e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https://s1.slide-share.ru/s_slide/f4a4ac4698b7ce1de16e1424a7fb87e9/d276275f-cc6d-4e9c-bdbf-f1d0d53437e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0" name="AutoShape 2" descr="https://s1.slide-share.ru/s_slide/13da57d9231a28ea4a2708fef7750ef6/9f56eb30-646e-4f9e-b577-890ba87a21e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275606"/>
            <a:ext cx="8676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s://s1.slide-share.ru/s_slide/f4a4ac4698b7ce1de16e1424a7fb87e9/d276275f-cc6d-4e9c-bdbf-f1d0d53437e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s://s1.slide-share.ru/s_slide/f4a4ac4698b7ce1de16e1424a7fb87e9/d276275f-cc6d-4e9c-bdbf-f1d0d53437e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s://s1.slide-share.ru/s_slide/f4a4ac4698b7ce1de16e1424a7fb87e9/d276275f-cc6d-4e9c-bdbf-f1d0d53437e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https://s1.slide-share.ru/s_slide/f4a4ac4698b7ce1de16e1424a7fb87e9/d276275f-cc6d-4e9c-bdbf-f1d0d53437e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627534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дошкольного образования ставит задачу формирования общей культуры личности детей.</a:t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Экономическая культура личности дошкольника характеризуется наличием первичных представлений об экономических категориях, интеллектуальных и нравственных качествах (бережливость, рачительность, смекалка, трудолюбие, умение планировать дела, осуждение жадности и расточительности). Без сформированных первичных экономических представлений невозможно формирование финансовой грамотности.</a:t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 bwMode="auto">
          <a:xfrm>
            <a:off x="899592" y="195486"/>
            <a:ext cx="7776864" cy="2286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Tx/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Финансовая грамотность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психологическое качество человека, показывающее степень его осведомленности в финансовых вопросах, умение зарабатывать и управлять деньгами.         </a:t>
            </a:r>
          </a:p>
          <a:p>
            <a:pPr eaLnBrk="1" hangingPunct="1">
              <a:buFontTx/>
              <a:buNone/>
            </a:pP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91830"/>
            <a:ext cx="4648890" cy="185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3529" y="1203598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None/>
            </a:pPr>
            <a:r>
              <a:rPr lang="ru-RU" alt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Финансовая грамотность для дошкольников </a:t>
            </a:r>
            <a:r>
              <a:rPr lang="ru-RU" alt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600" i="1" dirty="0">
                <a:latin typeface="Times New Roman" pitchFamily="18" charset="0"/>
                <a:cs typeface="Times New Roman" pitchFamily="18" charset="0"/>
              </a:rPr>
              <a:t>это финансово – экономическое образование детей, направленное на заложение нравственных основ финансовой культуры и развитие нестандартного мышления в области финансов. Под финансовой грамотностью, в дошкольном возрасте понимается воспитание у ребенка: бережливости; рационального поведения в отношении простых обменных операций, здоровой ценностной оценки любых результатов труда; формировании правильного представления о финансовом мире, которое</a:t>
            </a:r>
          </a:p>
          <a:p>
            <a:pPr algn="just">
              <a:buFontTx/>
              <a:buNone/>
            </a:pPr>
            <a:r>
              <a:rPr lang="ru-RU" altLang="ru-RU" sz="1600" i="1" dirty="0">
                <a:latin typeface="Times New Roman" pitchFamily="18" charset="0"/>
                <a:cs typeface="Times New Roman" pitchFamily="18" charset="0"/>
              </a:rPr>
              <a:t>сможет помочь ему стать самостоятельным и успешным человеком,</a:t>
            </a:r>
          </a:p>
          <a:p>
            <a:pPr algn="just">
              <a:buFontTx/>
              <a:buNone/>
            </a:pPr>
            <a:r>
              <a:rPr lang="ru-RU" altLang="ru-RU" sz="1600" i="1" dirty="0">
                <a:latin typeface="Times New Roman" pitchFamily="18" charset="0"/>
                <a:cs typeface="Times New Roman" pitchFamily="18" charset="0"/>
              </a:rPr>
              <a:t>принимающим грамотные, взвешенные решения.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980AD-B7B4-4B18-94C7-3B40EE222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64554"/>
            <a:ext cx="8291264" cy="1944215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финансовой грамотности»</a:t>
            </a:r>
            <a:br>
              <a:rPr lang="ru-RU" dirty="0"/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образовательная программа по познавательному развитию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Автор-разработчик: Виноградова Кристина Витальевна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 action="ppaction://hlinkfile"/>
              </a:rPr>
              <a:t>Перспективный план работы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DDA698-9696-4251-AD47-8C04065C1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03598"/>
            <a:ext cx="8640960" cy="3391025"/>
          </a:xfrm>
        </p:spPr>
        <p:txBody>
          <a:bodyPr/>
          <a:lstStyle/>
          <a:p>
            <a:pPr marL="0" indent="0">
              <a:buNone/>
            </a:pPr>
            <a:r>
              <a:rPr lang="ru-RU" sz="1200" b="1" dirty="0">
                <a:solidFill>
                  <a:srgbClr val="005686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экономического образа мышления у дошкольников, осознание ими того, каков «я» в мире экономических ценностей и как себя вести в нем.</a:t>
            </a:r>
          </a:p>
          <a:p>
            <a:pPr marL="0" indent="0">
              <a:buNone/>
            </a:pPr>
            <a:r>
              <a:rPr lang="ru-RU" sz="1200" b="1" dirty="0">
                <a:solidFill>
                  <a:srgbClr val="0056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600" b="1" dirty="0">
              <a:solidFill>
                <a:srgbClr val="0056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Расширить экономический кругозор дошкольника, дать представление о таких экономических качествах, как трудолюбие, бережливость, хозяйственность, экономность.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Сформировать первоначальные представления об основах финансовой грамотности; объяснить некоторые доступные для этого возраста экономические взаимосвязи, складывающиеся непосредственном окружении (труд, товар, деньги, цена, стоимость - с одной стороны и нравственными понятиями, такими, как бережливость, честность, экономность, щедрость и т.д.).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Сформировать умения грамотно действовать в повседневной жизни с использованием полученных знаний по финансовой грамотности (покупка в магазине, плата за проезд в транспорте и т.д.).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условия для формирования элементарных экономических знаний у детей.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Научить понимать и ценить окружающий предметный мир (как результат труда людей), видеть красоту человеческого творения и относиться к нему с уважением.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Помочь детям осознать на доступном уровне взаимосвязь понятий: «труд – продукт - деньги» и «стоимость продукта в зависимости от качества».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у детей навыки и привычки речевого этикета, культурного поведения в быту (вести себя правильно в реальных жизненных ситуациях с разумными потребностями).</a:t>
            </a:r>
          </a:p>
          <a:p>
            <a:pPr marL="0" indent="0">
              <a:buNone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6315178-9610-4580-9A63-174D1C4A06A7}"/>
              </a:ext>
            </a:extLst>
          </p:cNvPr>
          <p:cNvSpPr/>
          <p:nvPr/>
        </p:nvSpPr>
        <p:spPr>
          <a:xfrm>
            <a:off x="2286000" y="22485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95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0" y="12347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и приемы работы </a:t>
            </a:r>
          </a:p>
          <a:p>
            <a:pPr algn="ctr"/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экономическому воспитанию</a:t>
            </a:r>
          </a:p>
        </p:txBody>
      </p:sp>
      <p:pic>
        <p:nvPicPr>
          <p:cNvPr id="7171" name="Picture 2" descr="G:\функц грамотность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355726"/>
            <a:ext cx="3528392" cy="264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лако 7"/>
          <p:cNvSpPr/>
          <p:nvPr/>
        </p:nvSpPr>
        <p:spPr>
          <a:xfrm>
            <a:off x="179512" y="3651870"/>
            <a:ext cx="2736304" cy="1491630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Театрализованные</a:t>
            </a:r>
          </a:p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мини-постановки</a:t>
            </a:r>
          </a:p>
        </p:txBody>
      </p:sp>
      <p:sp>
        <p:nvSpPr>
          <p:cNvPr id="11" name="Облако 10"/>
          <p:cNvSpPr/>
          <p:nvPr/>
        </p:nvSpPr>
        <p:spPr>
          <a:xfrm>
            <a:off x="1043608" y="987574"/>
            <a:ext cx="2160240" cy="1445940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ю</a:t>
            </a:r>
          </a:p>
        </p:txBody>
      </p:sp>
      <p:sp>
        <p:nvSpPr>
          <p:cNvPr id="13" name="Облако 12"/>
          <p:cNvSpPr/>
          <p:nvPr/>
        </p:nvSpPr>
        <p:spPr>
          <a:xfrm>
            <a:off x="3419872" y="987574"/>
            <a:ext cx="2016224" cy="1584176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ю</a:t>
            </a:r>
          </a:p>
        </p:txBody>
      </p:sp>
      <p:sp>
        <p:nvSpPr>
          <p:cNvPr id="7177" name="TextBox 14"/>
          <p:cNvSpPr txBox="1">
            <a:spLocks noChangeArrowheads="1"/>
          </p:cNvSpPr>
          <p:nvPr/>
        </p:nvSpPr>
        <p:spPr bwMode="auto">
          <a:xfrm>
            <a:off x="3419873" y="1347614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Интеллектуальные</a:t>
            </a:r>
          </a:p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и развлечения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5652120" y="915566"/>
            <a:ext cx="2088232" cy="1512168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ю</a:t>
            </a:r>
          </a:p>
        </p:txBody>
      </p:sp>
      <p:sp>
        <p:nvSpPr>
          <p:cNvPr id="19" name="Облако 18"/>
          <p:cNvSpPr/>
          <p:nvPr/>
        </p:nvSpPr>
        <p:spPr>
          <a:xfrm>
            <a:off x="6156176" y="3651870"/>
            <a:ext cx="2448272" cy="1491630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ю</a:t>
            </a:r>
          </a:p>
        </p:txBody>
      </p:sp>
      <p:sp>
        <p:nvSpPr>
          <p:cNvPr id="7181" name="TextBox 17"/>
          <p:cNvSpPr txBox="1">
            <a:spLocks noChangeArrowheads="1"/>
          </p:cNvSpPr>
          <p:nvPr/>
        </p:nvSpPr>
        <p:spPr bwMode="auto">
          <a:xfrm>
            <a:off x="6228184" y="4011910"/>
            <a:ext cx="187220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Игровые</a:t>
            </a:r>
          </a:p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</a:p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cxnSp>
        <p:nvCxnSpPr>
          <p:cNvPr id="21" name="Прямая соединительная линия 20"/>
          <p:cNvCxnSpPr>
            <a:endCxn id="8" idx="0"/>
          </p:cNvCxnSpPr>
          <p:nvPr/>
        </p:nvCxnSpPr>
        <p:spPr>
          <a:xfrm flipH="1">
            <a:off x="2913536" y="4155926"/>
            <a:ext cx="506336" cy="24175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339752" y="2211710"/>
            <a:ext cx="864096" cy="6480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13" idx="1"/>
          </p:cNvCxnSpPr>
          <p:nvPr/>
        </p:nvCxnSpPr>
        <p:spPr>
          <a:xfrm flipH="1" flipV="1">
            <a:off x="4427984" y="2570063"/>
            <a:ext cx="72008" cy="21771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436096" y="2283718"/>
            <a:ext cx="864096" cy="5760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97" name="Прямая соединительная линия 29696"/>
          <p:cNvCxnSpPr/>
          <p:nvPr/>
        </p:nvCxnSpPr>
        <p:spPr>
          <a:xfrm>
            <a:off x="5868144" y="3867894"/>
            <a:ext cx="576064" cy="3600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40152" y="1203598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Сюжетно-ролевые,</a:t>
            </a:r>
          </a:p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дидактические, настольные </a:t>
            </a:r>
          </a:p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1400" dirty="0"/>
          </a:p>
        </p:txBody>
      </p:sp>
      <p:sp>
        <p:nvSpPr>
          <p:cNvPr id="38" name="Облако 37"/>
          <p:cNvSpPr/>
          <p:nvPr/>
        </p:nvSpPr>
        <p:spPr>
          <a:xfrm>
            <a:off x="6588224" y="2211710"/>
            <a:ext cx="1944216" cy="1517948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ю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60232" y="264375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Тематические занятия</a:t>
            </a:r>
          </a:p>
        </p:txBody>
      </p:sp>
      <p:sp>
        <p:nvSpPr>
          <p:cNvPr id="55" name="Облако 54"/>
          <p:cNvSpPr/>
          <p:nvPr/>
        </p:nvSpPr>
        <p:spPr>
          <a:xfrm>
            <a:off x="395536" y="2355726"/>
            <a:ext cx="1944216" cy="1301924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39552" y="2787774"/>
            <a:ext cx="1581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331640" y="1275606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стихов, сказок, пословиц, поговорок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1187624" y="222250"/>
            <a:ext cx="77683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с миром экономики</a:t>
            </a:r>
          </a:p>
          <a:p>
            <a:pPr algn="ctr"/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Интеллектуальные игры и развлечения</a:t>
            </a: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11125" y="657225"/>
            <a:ext cx="8785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9" descr="C:\Users\оля\Desktop\IMG_20200213_142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95686"/>
            <a:ext cx="2808312" cy="2414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179512" y="4371950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Интеллектуальная игра</a:t>
            </a:r>
          </a:p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«Что? Где? Когда?»</a:t>
            </a:r>
          </a:p>
        </p:txBody>
      </p:sp>
      <p:sp>
        <p:nvSpPr>
          <p:cNvPr id="10249" name="Прямоугольник 1"/>
          <p:cNvSpPr>
            <a:spLocks noChangeArrowheads="1"/>
          </p:cNvSpPr>
          <p:nvPr/>
        </p:nvSpPr>
        <p:spPr bwMode="auto">
          <a:xfrm>
            <a:off x="1233488" y="561975"/>
            <a:ext cx="7343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altLang="ru-RU"/>
          </a:p>
        </p:txBody>
      </p:sp>
      <p:sp>
        <p:nvSpPr>
          <p:cNvPr id="10250" name="Прямоугольник 2"/>
          <p:cNvSpPr>
            <a:spLocks noChangeArrowheads="1"/>
          </p:cNvSpPr>
          <p:nvPr/>
        </p:nvSpPr>
        <p:spPr bwMode="auto">
          <a:xfrm>
            <a:off x="342900" y="915566"/>
            <a:ext cx="8458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pPr algn="just"/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</a:rPr>
              <a:t>   </a:t>
            </a:r>
            <a:r>
              <a:rPr lang="ru-RU" altLang="ru-RU" sz="1600" b="1" dirty="0">
                <a:latin typeface="Times New Roman" pitchFamily="18" charset="0"/>
              </a:rPr>
              <a:t>Интеллектуальные игры способствуют развитию мыслительных способностей ребенка, умению анализировать, выделять главное, сравнивать, выбирать из различных вариантов, а также умению отстаивать свою позицию.</a:t>
            </a:r>
            <a:endParaRPr lang="ru-RU" altLang="ru-RU" sz="1600" b="1" dirty="0"/>
          </a:p>
        </p:txBody>
      </p:sp>
      <p:pic>
        <p:nvPicPr>
          <p:cNvPr id="14" name="Рисунок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995686"/>
            <a:ext cx="230425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https://www.maam.ru/upload/blogs/detsad-1878160-16045786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139702"/>
            <a:ext cx="302433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1403649" y="339725"/>
            <a:ext cx="71287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с миром экономики</a:t>
            </a:r>
          </a:p>
          <a:p>
            <a:pPr algn="ctr" eaLnBrk="1" hangingPunct="1"/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</a:p>
        </p:txBody>
      </p:sp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3275856" y="3795887"/>
            <a:ext cx="576064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закрепить знания детей о том, для чего</a:t>
            </a:r>
          </a:p>
          <a:p>
            <a:pPr algn="just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нужны деньги, дать новое понятие «товар», «цена»,</a:t>
            </a:r>
          </a:p>
          <a:p>
            <a:pPr algn="just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«покупка»; воспитывать культуру взаимоотношений</a:t>
            </a:r>
          </a:p>
          <a:p>
            <a:pPr algn="just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между продавцом и покупателем.</a:t>
            </a:r>
          </a:p>
        </p:txBody>
      </p:sp>
      <p:sp>
        <p:nvSpPr>
          <p:cNvPr id="8198" name="TextBox 3"/>
          <p:cNvSpPr txBox="1">
            <a:spLocks noChangeArrowheads="1"/>
          </p:cNvSpPr>
          <p:nvPr/>
        </p:nvSpPr>
        <p:spPr bwMode="auto">
          <a:xfrm>
            <a:off x="539552" y="1059582"/>
            <a:ext cx="50405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В сюжетно-ролевой игре участники учатся действовать в различных профессиональных компетенциях, то есть примеряют роли специалистов.</a:t>
            </a:r>
          </a:p>
        </p:txBody>
      </p:sp>
      <p:pic>
        <p:nvPicPr>
          <p:cNvPr id="9" name="Рисунок 8" descr="C:\Users\Пользователь.LAPTOP-R93OLPUF\Desktop\Новая папка (3)\20211112_1603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39552" y="2211710"/>
            <a:ext cx="280831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Пользователь.LAPTOP-R93OLPUF\Desktop\Новая папка (3)\20211112_1626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24127" y="1203599"/>
            <a:ext cx="2664297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275857" y="2139702"/>
            <a:ext cx="244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Сюжетно- ролевая игра 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«Магазин»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95486"/>
            <a:ext cx="7200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Знакомство с миром экономики</a:t>
            </a:r>
            <a:endParaRPr lang="ru-RU" sz="2800" dirty="0"/>
          </a:p>
        </p:txBody>
      </p:sp>
      <p:pic>
        <p:nvPicPr>
          <p:cNvPr id="4" name="Рисунок 3" descr="C:\Users\Пользователь.LAPTOP-R93OLPUF\Desktop\Новая папка (3)\20211112_1532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69622" y="1059582"/>
            <a:ext cx="2700301" cy="2664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Пользователь.LAPTOP-R93OLPUF\Desktop\Новая папка (3)\20211112_1532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68044" y="1095586"/>
            <a:ext cx="280831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9552" y="3795886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расширять первичное представление детей о банке и проводимых в нем операциях 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(вклады, займы, обмен валют, выдача зарплат, оплата коммунальных и прочих услуг)</a:t>
            </a:r>
            <a:r>
              <a:rPr lang="ru-RU" b="1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7744" y="627534"/>
            <a:ext cx="518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Сюжетно-ролевая игра 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«Банк»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3439</TotalTime>
  <Words>1113</Words>
  <Application>Microsoft Office PowerPoint</Application>
  <PresentationFormat>Экран (16:9)</PresentationFormat>
  <Paragraphs>140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Calibri</vt:lpstr>
      <vt:lpstr>Tahoma</vt:lpstr>
      <vt:lpstr>Times New Roman</vt:lpstr>
      <vt:lpstr>Wingdings</vt:lpstr>
      <vt:lpstr>Wingdings 2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«Основы финансовой грамотности» дополнительная образовательная программа по познавательному развитию Автор-разработчик: Виноградова Кристина Витальевна  Перспективный план работы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МУБиНТ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презентаций</dc:title>
  <dc:creator>Дизайнер</dc:creator>
  <cp:lastModifiedBy>Пользователь</cp:lastModifiedBy>
  <cp:revision>349</cp:revision>
  <dcterms:created xsi:type="dcterms:W3CDTF">2004-06-18T10:43:38Z</dcterms:created>
  <dcterms:modified xsi:type="dcterms:W3CDTF">2021-11-17T11:19:04Z</dcterms:modified>
</cp:coreProperties>
</file>